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40"/>
  </p:notesMasterIdLst>
  <p:handoutMasterIdLst>
    <p:handoutMasterId r:id="rId41"/>
  </p:handoutMasterIdLst>
  <p:sldIdLst>
    <p:sldId id="256" r:id="rId16"/>
    <p:sldId id="259" r:id="rId17"/>
    <p:sldId id="688" r:id="rId18"/>
    <p:sldId id="680" r:id="rId19"/>
    <p:sldId id="682" r:id="rId20"/>
    <p:sldId id="684" r:id="rId21"/>
    <p:sldId id="675" r:id="rId22"/>
    <p:sldId id="671" r:id="rId23"/>
    <p:sldId id="690" r:id="rId24"/>
    <p:sldId id="691" r:id="rId25"/>
    <p:sldId id="692" r:id="rId26"/>
    <p:sldId id="696" r:id="rId27"/>
    <p:sldId id="709" r:id="rId28"/>
    <p:sldId id="702" r:id="rId29"/>
    <p:sldId id="710" r:id="rId30"/>
    <p:sldId id="711" r:id="rId31"/>
    <p:sldId id="712" r:id="rId32"/>
    <p:sldId id="713" r:id="rId33"/>
    <p:sldId id="714" r:id="rId34"/>
    <p:sldId id="715" r:id="rId35"/>
    <p:sldId id="716" r:id="rId36"/>
    <p:sldId id="717" r:id="rId37"/>
    <p:sldId id="687" r:id="rId38"/>
    <p:sldId id="677" r:id="rId39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  <p:cmAuthor id="2" name="Alonso Borrego, Nuria" initials="ABN" lastIdx="3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FF0000"/>
    <a:srgbClr val="336699"/>
    <a:srgbClr val="006666"/>
    <a:srgbClr val="003399"/>
    <a:srgbClr val="264D74"/>
    <a:srgbClr val="0099CC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 varScale="1">
        <p:scale>
          <a:sx n="105" d="100"/>
          <a:sy n="105" d="100"/>
        </p:scale>
        <p:origin x="342" y="96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commentAuthors" Target="commentAuthors.xml"/><Relationship Id="rId47" Type="http://schemas.openxmlformats.org/officeDocument/2006/relationships/customXml" Target="../customXml/item1.xml"/><Relationship Id="rId50" Type="http://schemas.openxmlformats.org/officeDocument/2006/relationships/customXml" Target="../customXml/item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customXml" Target="../customXml/item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4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4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4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473" y="4689245"/>
            <a:ext cx="5391172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4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18/07/2016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sog.eu/public/uploads/files/publications/INT%20Network%20Code/2015/INT0757_160210_Guidance_Interconnection_Agreements_Rev_6_GAS.pdf" TargetMode="Externa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es-es/energ%C3%ADa/circularesenerg%C3%ADa.aspx?udt_2808_param_detail=48404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 July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38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06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636912"/>
            <a:ext cx="7200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FF"/>
                </a:solidFill>
              </a:rPr>
              <a:t>Spain</a:t>
            </a:r>
            <a:endParaRPr lang="en-GB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Issues to be published soon: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b="1" dirty="0"/>
              <a:t>Guarantees</a:t>
            </a:r>
            <a:r>
              <a:rPr lang="en-GB" dirty="0"/>
              <a:t> to cover possible imbalances </a:t>
            </a:r>
            <a:r>
              <a:rPr lang="en-GB" dirty="0" smtClean="0"/>
              <a:t>– CNMC non binding report submitted to the Ministry in June. Pending of Ministry’s Resolution 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b="1" dirty="0" smtClean="0"/>
              <a:t>Incentives </a:t>
            </a:r>
            <a:r>
              <a:rPr lang="en-GB" b="1" dirty="0"/>
              <a:t>for TSO to use balancing actions efficiently</a:t>
            </a:r>
            <a:r>
              <a:rPr lang="en-GB" dirty="0"/>
              <a:t> - to be approved by </a:t>
            </a:r>
            <a:r>
              <a:rPr lang="en-GB" dirty="0" smtClean="0"/>
              <a:t>CNMC (by the end of 2016).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dirty="0"/>
              <a:t>Parameters to define </a:t>
            </a:r>
            <a:r>
              <a:rPr lang="en-GB" b="1" dirty="0"/>
              <a:t>when a TSO balancing action is required </a:t>
            </a:r>
            <a:r>
              <a:rPr lang="en-GB" dirty="0"/>
              <a:t>– to be approved by the </a:t>
            </a:r>
            <a:r>
              <a:rPr lang="en-GB" dirty="0" smtClean="0"/>
              <a:t>Ministry. </a:t>
            </a:r>
            <a:r>
              <a:rPr lang="en-GB" dirty="0"/>
              <a:t>A draft has been produced by the </a:t>
            </a:r>
            <a:r>
              <a:rPr lang="en-GB" dirty="0" smtClean="0"/>
              <a:t>TSO (by 1</a:t>
            </a:r>
            <a:r>
              <a:rPr lang="en-GB" baseline="30000" dirty="0" smtClean="0"/>
              <a:t>st</a:t>
            </a:r>
            <a:r>
              <a:rPr lang="en-GB" dirty="0" smtClean="0"/>
              <a:t> October 2016).</a:t>
            </a:r>
            <a:endParaRPr lang="en-GB" dirty="0"/>
          </a:p>
          <a:p>
            <a:pPr marL="912813" indent="-28575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627063" algn="just"/>
            <a:endParaRPr lang="en-GB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986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>
                <a:solidFill>
                  <a:srgbClr val="264D74"/>
                </a:solidFill>
              </a:rPr>
              <a:t>Balancing NC. Status of the implementation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955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Iberian market integration:</a:t>
            </a:r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  <a:p>
            <a:pPr marL="742950" lvl="2" indent="-285750" algn="just">
              <a:buFont typeface="Wingdings" panose="05000000000000000000" pitchFamily="2" charset="2"/>
              <a:buChar char="Ø"/>
            </a:pPr>
            <a:r>
              <a:rPr lang="en-GB" dirty="0"/>
              <a:t>Portugal to incorporate MIBGAS exchange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Short term target: implementation of </a:t>
            </a:r>
            <a:r>
              <a:rPr lang="en-GB" b="1" dirty="0" smtClean="0"/>
              <a:t>implicit allocation mechanism </a:t>
            </a:r>
            <a:r>
              <a:rPr lang="en-GB" dirty="0" smtClean="0"/>
              <a:t>with cross border tariffs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Long term target: implementation of a </a:t>
            </a:r>
            <a:r>
              <a:rPr lang="en-GB" b="1" dirty="0" smtClean="0"/>
              <a:t>trading region model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lvl="1" algn="just"/>
            <a:r>
              <a:rPr lang="en-GB" b="1" dirty="0" smtClean="0"/>
              <a:t>Issues to be tackled:</a:t>
            </a:r>
          </a:p>
          <a:p>
            <a:pPr lvl="1" algn="just"/>
            <a:endParaRPr lang="en-GB" b="1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How much capacity put aside for implicit allocation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Which kind of products? Daily/intraday/monthly?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Coordination of explicit/implicit allocation mechanisms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Interaction of implicit allocation with regulation in place (CAM, CMP, balancing and nominations/</a:t>
            </a:r>
            <a:r>
              <a:rPr lang="en-GB" dirty="0" err="1" smtClean="0"/>
              <a:t>renominations</a:t>
            </a:r>
            <a:r>
              <a:rPr lang="en-GB" dirty="0" smtClean="0"/>
              <a:t>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lvl="1" algn="just"/>
            <a:r>
              <a:rPr lang="en-GB" sz="1600" dirty="0" smtClean="0"/>
              <a:t>2 bilateral meetings between Spain and Portugal have been already held: 22 of June and 7 of July</a:t>
            </a:r>
          </a:p>
          <a:p>
            <a:pPr algn="just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153019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0648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264D74"/>
                </a:solidFill>
              </a:rPr>
              <a:t>IV. </a:t>
            </a:r>
            <a:r>
              <a:rPr lang="en-GB" sz="2400" b="1" dirty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>
                <a:solidFill>
                  <a:srgbClr val="264D74"/>
                </a:solidFill>
              </a:rPr>
              <a:t>IV.1 MIBGAS: ongoing developments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S" sz="2400" b="1" dirty="0"/>
          </a:p>
        </p:txBody>
      </p:sp>
      <p:sp>
        <p:nvSpPr>
          <p:cNvPr id="4" name="4 Rectángulo"/>
          <p:cNvSpPr/>
          <p:nvPr/>
        </p:nvSpPr>
        <p:spPr>
          <a:xfrm>
            <a:off x="323528" y="1628800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 smtClean="0"/>
          </a:p>
          <a:p>
            <a:endParaRPr lang="en-US" dirty="0" smtClean="0"/>
          </a:p>
          <a:p>
            <a:pPr algn="just"/>
            <a:r>
              <a:rPr lang="en-GB" sz="2000" dirty="0">
                <a:solidFill>
                  <a:srgbClr val="0000FF"/>
                </a:solidFill>
              </a:rPr>
              <a:t>Iberian market </a:t>
            </a:r>
            <a:r>
              <a:rPr lang="en-GB" sz="2000" dirty="0" smtClean="0">
                <a:solidFill>
                  <a:srgbClr val="0000FF"/>
                </a:solidFill>
              </a:rPr>
              <a:t>integration</a:t>
            </a:r>
          </a:p>
          <a:p>
            <a:pPr algn="just"/>
            <a:endParaRPr lang="en-GB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Specific </a:t>
            </a:r>
            <a:r>
              <a:rPr lang="en-GB" dirty="0"/>
              <a:t>TF working on the necessary developments</a:t>
            </a:r>
            <a:r>
              <a:rPr lang="en-GB" dirty="0" smtClean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GB" dirty="0"/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1600" dirty="0" smtClean="0"/>
              <a:t>To </a:t>
            </a:r>
            <a:r>
              <a:rPr lang="en-US" sz="1600" b="1" u="sng" dirty="0" smtClean="0"/>
              <a:t>accommodate MIBGAS market rules </a:t>
            </a:r>
            <a:r>
              <a:rPr lang="en-US" sz="1600" dirty="0" smtClean="0"/>
              <a:t>to introduce the Portuguese balancing point and the implicit allocation mechanism among the Spanish and Portuguese balancing points. (Proposal presented by MIBGAS under discussion).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1600" dirty="0" smtClean="0"/>
              <a:t>To </a:t>
            </a:r>
            <a:r>
              <a:rPr lang="en-US" sz="1600" b="1" u="sng" dirty="0" smtClean="0"/>
              <a:t>revise the Capacity Allocation Mechanisms (CAM rules) for the entry – exit </a:t>
            </a:r>
            <a:r>
              <a:rPr lang="en-US" sz="1600" b="1" dirty="0" smtClean="0"/>
              <a:t>capacity at the Iberian Virtual Interconnection Point</a:t>
            </a:r>
            <a:r>
              <a:rPr lang="en-US" sz="1600" dirty="0" smtClean="0"/>
              <a:t>, to include the implicit allocation mechanism (Responsible of proposal: </a:t>
            </a:r>
            <a:r>
              <a:rPr lang="en-US" sz="1600" dirty="0" smtClean="0"/>
              <a:t>ENAGAS </a:t>
            </a:r>
            <a:r>
              <a:rPr lang="en-US" sz="1600" dirty="0" smtClean="0"/>
              <a:t>and REN).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1600" dirty="0" smtClean="0"/>
              <a:t>To </a:t>
            </a:r>
            <a:r>
              <a:rPr lang="en-US" sz="1600" b="1" u="sng" dirty="0" smtClean="0"/>
              <a:t>elaborate a proposal of procedures of communication among MIBGAS and the TSOs</a:t>
            </a:r>
            <a:r>
              <a:rPr lang="en-US" sz="1600" dirty="0" smtClean="0"/>
              <a:t>, regarding the availability of capacity and the allocation of capacity thought MIBGAS. (Responsible: REN, </a:t>
            </a:r>
            <a:r>
              <a:rPr lang="en-US" sz="1600" dirty="0" smtClean="0"/>
              <a:t>ENAGAS, </a:t>
            </a:r>
            <a:r>
              <a:rPr lang="en-US" sz="1600" dirty="0" smtClean="0"/>
              <a:t>and MIBGAS).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1600" dirty="0" smtClean="0"/>
              <a:t>To </a:t>
            </a:r>
            <a:r>
              <a:rPr lang="en-US" sz="1600" b="1" u="sng" dirty="0" err="1" smtClean="0"/>
              <a:t>analyse</a:t>
            </a:r>
            <a:r>
              <a:rPr lang="en-US" sz="1600" b="1" u="sng" dirty="0" smtClean="0"/>
              <a:t> and recommend other regulatory changes </a:t>
            </a:r>
            <a:r>
              <a:rPr lang="en-US" sz="1600" b="1" dirty="0" smtClean="0"/>
              <a:t>in order to facilitate the functioning of the implicit allocation model</a:t>
            </a:r>
            <a:r>
              <a:rPr lang="en-US" sz="1600" dirty="0" smtClean="0"/>
              <a:t>. (Responsible: </a:t>
            </a:r>
            <a:r>
              <a:rPr lang="en-US" sz="1600" dirty="0" smtClean="0"/>
              <a:t>ENAGAS, </a:t>
            </a:r>
            <a:r>
              <a:rPr lang="en-US" sz="1600" dirty="0" smtClean="0"/>
              <a:t>REN and MIBGAS).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1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264D74"/>
                </a:solidFill>
              </a:rPr>
              <a:t>I</a:t>
            </a:r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IV.2 The way forward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991072" y="2204864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Market integration</a:t>
            </a:r>
          </a:p>
          <a:p>
            <a:pPr algn="just"/>
            <a:endParaRPr lang="en-GB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Two approaches in the Region: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/>
              <a:t>France &amp; Spain</a:t>
            </a:r>
            <a:r>
              <a:rPr lang="en-GB" sz="2000" dirty="0" smtClean="0"/>
              <a:t>: continue with the harmonisation process of network codes, supervision, etc.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b="1" dirty="0" smtClean="0"/>
              <a:t>Portugal &amp; Spain</a:t>
            </a:r>
            <a:r>
              <a:rPr lang="en-GB" sz="2000" dirty="0" smtClean="0"/>
              <a:t>: further integration. Wholesale gas market with implicit allocation.</a:t>
            </a:r>
          </a:p>
        </p:txBody>
      </p:sp>
    </p:spTree>
    <p:extLst>
      <p:ext uri="{BB962C8B-B14F-4D97-AF65-F5344CB8AC3E}">
        <p14:creationId xmlns:p14="http://schemas.microsoft.com/office/powerpoint/2010/main" val="15570679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</a:t>
            </a:r>
            <a:r>
              <a:rPr lang="en-GB" sz="2400" b="1" dirty="0" smtClean="0">
                <a:solidFill>
                  <a:srgbClr val="264D74"/>
                </a:solidFill>
              </a:rPr>
              <a:t>SGRI new Work Plan</a:t>
            </a:r>
          </a:p>
          <a:p>
            <a:endParaRPr lang="en-US" sz="2000" b="1" dirty="0" smtClean="0">
              <a:ea typeface="Arial Unicode MS" pitchFamily="34" charset="-128"/>
            </a:endParaRPr>
          </a:p>
          <a:p>
            <a:r>
              <a:rPr lang="en-US" sz="2000" b="1" dirty="0" smtClean="0">
                <a:ea typeface="Arial Unicode MS" pitchFamily="34" charset="-128"/>
              </a:rPr>
              <a:t>Work </a:t>
            </a:r>
            <a:r>
              <a:rPr lang="en-US" sz="2000" b="1" dirty="0">
                <a:ea typeface="Arial Unicode MS" pitchFamily="34" charset="-128"/>
              </a:rPr>
              <a:t>Plan </a:t>
            </a:r>
            <a:r>
              <a:rPr lang="en-US" sz="2000" b="1" dirty="0" smtClean="0">
                <a:ea typeface="Arial Unicode MS" pitchFamily="34" charset="-128"/>
              </a:rPr>
              <a:t>2017-2018</a:t>
            </a:r>
            <a:endParaRPr lang="en-US" sz="2000" b="1" dirty="0">
              <a:ea typeface="Arial Unicode MS" pitchFamily="34" charset="-128"/>
            </a:endParaRP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899592" y="1844824"/>
            <a:ext cx="72728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Assessment of the </a:t>
            </a:r>
            <a:r>
              <a:rPr lang="en-US" b="1" dirty="0" smtClean="0">
                <a:ea typeface="Arial Unicode MS" pitchFamily="34" charset="-128"/>
              </a:rPr>
              <a:t>use of interconnections </a:t>
            </a:r>
            <a:r>
              <a:rPr lang="en-US" dirty="0" smtClean="0">
                <a:ea typeface="Arial Unicode MS" pitchFamily="34" charset="-128"/>
              </a:rPr>
              <a:t>in the Region from the implementation of the Network Codes: from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October 2014 to 30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September 2016.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current situation of gas interconnections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Capacities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Flows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The use of the gas interconnections.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Booked capacities.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Capacity used.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Available capacities.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Assessment of the capacity allocated since the implementation of the CAM network code.</a:t>
            </a: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845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87624" y="1595701"/>
            <a:ext cx="72728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 (Cont.):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>
                <a:ea typeface="Arial Unicode MS" pitchFamily="34" charset="-128"/>
              </a:rPr>
              <a:t>Assessment of the gas flows and the congestion status</a:t>
            </a:r>
            <a:r>
              <a:rPr lang="en-US" dirty="0" smtClean="0">
                <a:ea typeface="Arial Unicode MS" pitchFamily="34" charset="-128"/>
              </a:rPr>
              <a:t>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Analysis of the VIP’s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Use of anti-hoarding mechanisms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Assessment of the CMP implementation.</a:t>
            </a: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ea typeface="Arial Unicode MS" pitchFamily="34" charset="-128"/>
              </a:rPr>
              <a:t>Recommendations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For the allocation of capacity.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For the congestion management. </a:t>
            </a: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ea typeface="Arial Unicode MS" pitchFamily="34" charset="-128"/>
              </a:rPr>
              <a:t>Conclusions.</a:t>
            </a: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endParaRPr lang="en-US" dirty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1" algn="r"/>
            <a:r>
              <a:rPr lang="en-US" dirty="0" smtClean="0">
                <a:ea typeface="Arial Unicode MS" pitchFamily="34" charset="-128"/>
              </a:rPr>
              <a:t>Deliverable Deadline: March 2017   </a:t>
            </a: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897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1700808"/>
            <a:ext cx="727280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II. Second target: about gas Balancing regimes in the region: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Follow-up of the </a:t>
            </a:r>
            <a:r>
              <a:rPr lang="en-US" b="1" dirty="0" smtClean="0">
                <a:ea typeface="Arial Unicode MS" pitchFamily="34" charset="-128"/>
              </a:rPr>
              <a:t>Balancing regimes </a:t>
            </a:r>
            <a:r>
              <a:rPr lang="en-US" dirty="0" smtClean="0">
                <a:ea typeface="Arial Unicode MS" pitchFamily="34" charset="-128"/>
              </a:rPr>
              <a:t>at national levels and in the interconnections. Assessment about unbalancing volumes, costs, number of TSO balancing actions, etc. (from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October 2017 to 30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September 2017):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Sharing information in the region: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NRAs will do the index and contents of the “template” report.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E</a:t>
            </a:r>
            <a:r>
              <a:rPr lang="en-US" dirty="0" smtClean="0">
                <a:ea typeface="Arial Unicode MS" pitchFamily="34" charset="-128"/>
              </a:rPr>
              <a:t>very TSO will complete the report about their own balancing zone.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NRAs and TSOs will do a synthesis how the different balancing regimes are working the SGRI.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ea typeface="Arial Unicode MS" pitchFamily="34" charset="-128"/>
            </a:endParaRPr>
          </a:p>
          <a:p>
            <a:pPr lvl="1" algn="r"/>
            <a:endParaRPr lang="en-US" dirty="0" smtClean="0">
              <a:ea typeface="Arial Unicode MS" pitchFamily="34" charset="-128"/>
            </a:endParaRPr>
          </a:p>
          <a:p>
            <a:pPr lvl="2" algn="r"/>
            <a:r>
              <a:rPr lang="en-US" dirty="0">
                <a:ea typeface="Arial Unicode MS" pitchFamily="34" charset="-128"/>
              </a:rPr>
              <a:t>Deliverable Deadline: </a:t>
            </a:r>
            <a:r>
              <a:rPr lang="en-US" dirty="0" smtClean="0">
                <a:ea typeface="Arial Unicode MS" pitchFamily="34" charset="-128"/>
              </a:rPr>
              <a:t>December 2017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15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  <a:endParaRPr lang="en-GB" sz="2400" b="1" dirty="0" smtClean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Next steps to further </a:t>
            </a:r>
            <a:r>
              <a:rPr lang="en-US" b="1" dirty="0" smtClean="0">
                <a:ea typeface="Arial Unicode MS" pitchFamily="34" charset="-128"/>
              </a:rPr>
              <a:t>market integration</a:t>
            </a:r>
            <a:r>
              <a:rPr lang="en-US" dirty="0" smtClean="0">
                <a:ea typeface="Arial Unicode MS" pitchFamily="34" charset="-128"/>
              </a:rPr>
              <a:t>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Iberia.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To accommodate MIBGAS market rules.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To revise CAM rules at the Iberian VIP to accommodate implicit allocation mechanism.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To elaborate a proposal of communication procedures among MIBGAS and TSOs.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To implement the model. </a:t>
            </a:r>
          </a:p>
          <a:p>
            <a:pPr lvl="5" algn="r"/>
            <a:r>
              <a:rPr lang="en-US" dirty="0">
                <a:ea typeface="Arial Unicode MS" pitchFamily="34" charset="-128"/>
              </a:rPr>
              <a:t>Deadline: </a:t>
            </a:r>
            <a:r>
              <a:rPr lang="en-US" dirty="0" smtClean="0">
                <a:ea typeface="Arial Unicode MS" pitchFamily="34" charset="-128"/>
              </a:rPr>
              <a:t>According to Iberian gas deadlines.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880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Next steps to further </a:t>
            </a:r>
            <a:r>
              <a:rPr lang="en-US" b="1" dirty="0" smtClean="0">
                <a:ea typeface="Arial Unicode MS" pitchFamily="34" charset="-128"/>
              </a:rPr>
              <a:t>market integration</a:t>
            </a:r>
            <a:r>
              <a:rPr lang="en-US" dirty="0" smtClean="0">
                <a:ea typeface="Arial Unicode MS" pitchFamily="34" charset="-128"/>
              </a:rPr>
              <a:t>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Iberia with France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ea typeface="Arial Unicode MS" pitchFamily="34" charset="-128"/>
              </a:rPr>
              <a:t>NRAs </a:t>
            </a:r>
            <a:r>
              <a:rPr lang="en-US" dirty="0">
                <a:ea typeface="Arial Unicode MS" pitchFamily="34" charset="-128"/>
              </a:rPr>
              <a:t>will </a:t>
            </a:r>
            <a:r>
              <a:rPr lang="en-US" dirty="0" err="1" smtClean="0">
                <a:ea typeface="Arial Unicode MS" pitchFamily="34" charset="-128"/>
              </a:rPr>
              <a:t>analyse</a:t>
            </a:r>
            <a:r>
              <a:rPr lang="en-US" dirty="0" smtClean="0">
                <a:ea typeface="Arial Unicode MS" pitchFamily="34" charset="-128"/>
              </a:rPr>
              <a:t> market rules (exchange) of every market.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ea typeface="Arial Unicode MS" pitchFamily="34" charset="-128"/>
              </a:rPr>
              <a:t>NRAs will assess market prices behavior.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ea typeface="Arial Unicode MS" pitchFamily="34" charset="-128"/>
              </a:rPr>
              <a:t>NRAs will make some recommendations and conclusions.</a:t>
            </a:r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 smtClean="0">
              <a:ea typeface="Arial Unicode MS" pitchFamily="34" charset="-128"/>
            </a:endParaRPr>
          </a:p>
          <a:p>
            <a:pPr lvl="3" algn="r"/>
            <a:r>
              <a:rPr lang="en-US" dirty="0">
                <a:ea typeface="Arial Unicode MS" pitchFamily="34" charset="-128"/>
              </a:rPr>
              <a:t>Deliverable </a:t>
            </a:r>
            <a:r>
              <a:rPr lang="en-US" dirty="0" smtClean="0">
                <a:ea typeface="Arial Unicode MS" pitchFamily="34" charset="-128"/>
              </a:rPr>
              <a:t>Deadlines: a) March 2017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b) October 2017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c) December 2017</a:t>
            </a:r>
            <a:endParaRPr lang="en-US" dirty="0">
              <a:ea typeface="Arial Unicode MS" pitchFamily="34" charset="-128"/>
            </a:endParaRPr>
          </a:p>
          <a:p>
            <a:pPr lvl="3" algn="r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551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5705475" cy="371475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54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IV. Fourth target: Tariffs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TSO’s assessment of the current cross border transmission </a:t>
            </a:r>
            <a:r>
              <a:rPr lang="en-US" b="1" dirty="0" smtClean="0">
                <a:ea typeface="Arial Unicode MS" pitchFamily="34" charset="-128"/>
              </a:rPr>
              <a:t>tariffs</a:t>
            </a:r>
            <a:r>
              <a:rPr lang="en-US" dirty="0" smtClean="0">
                <a:ea typeface="Arial Unicode MS" pitchFamily="34" charset="-128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NRAs analysis and conclusions.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 smtClean="0">
              <a:ea typeface="Arial Unicode MS" pitchFamily="34" charset="-128"/>
            </a:endParaRPr>
          </a:p>
          <a:p>
            <a:pPr lvl="3" algn="r"/>
            <a:r>
              <a:rPr lang="en-US" dirty="0">
                <a:ea typeface="Arial Unicode MS" pitchFamily="34" charset="-128"/>
              </a:rPr>
              <a:t>Deliverable </a:t>
            </a:r>
            <a:r>
              <a:rPr lang="en-US" dirty="0" smtClean="0">
                <a:ea typeface="Arial Unicode MS" pitchFamily="34" charset="-128"/>
              </a:rPr>
              <a:t>Deadlines: 1) December 2017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2) June 2018         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273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54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V. Fifth target: Infrastructures.</a:t>
            </a:r>
          </a:p>
          <a:p>
            <a:pPr lvl="0" algn="just"/>
            <a:endParaRPr lang="en-US" sz="2000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TSO’s TYNDP proposal.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NRA’s assessment.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marL="342900" indent="-342900" algn="just">
              <a:buAutoNum type="arabicPeriod" startAt="5"/>
            </a:pPr>
            <a:endParaRPr lang="en-US" dirty="0" smtClean="0">
              <a:ea typeface="Arial Unicode MS" pitchFamily="34" charset="-128"/>
            </a:endParaRPr>
          </a:p>
          <a:p>
            <a:pPr lvl="3" algn="r"/>
            <a:r>
              <a:rPr lang="en-US" dirty="0">
                <a:ea typeface="Arial Unicode MS" pitchFamily="34" charset="-128"/>
              </a:rPr>
              <a:t>Deliverable Deadlines</a:t>
            </a:r>
            <a:r>
              <a:rPr lang="en-US" dirty="0" smtClean="0">
                <a:ea typeface="Arial Unicode MS" pitchFamily="34" charset="-128"/>
              </a:rPr>
              <a:t>: according to the PCI process</a:t>
            </a: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416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5494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VI. Sixth target: Other possible pending issues:</a:t>
            </a:r>
          </a:p>
          <a:p>
            <a:pPr algn="just"/>
            <a:endParaRPr lang="en-US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Interoperability.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Follow up of the implementation of the job done in 2016.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OSBB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ea typeface="Arial Unicode MS" pitchFamily="34" charset="-128"/>
              </a:rPr>
              <a:t>Follow up of the implementation of the job done in 2016.</a:t>
            </a:r>
          </a:p>
          <a:p>
            <a:pPr marL="1257300" lvl="2" indent="-342900" algn="just">
              <a:buFont typeface="+mj-lt"/>
              <a:buAutoNum type="arabicPeriod"/>
            </a:pPr>
            <a:endParaRPr lang="en-US" dirty="0" smtClean="0">
              <a:ea typeface="Arial Unicode MS" pitchFamily="34" charset="-128"/>
            </a:endParaRPr>
          </a:p>
          <a:p>
            <a:pPr marL="342900" indent="-342900" algn="just">
              <a:buAutoNum type="arabicPeriod" startAt="5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724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1317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AOB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17131" y="5805264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 meetings</a:t>
            </a:r>
            <a:r>
              <a:rPr lang="es-ES" sz="1600" b="1" dirty="0" smtClean="0"/>
              <a:t>: 4</a:t>
            </a:r>
            <a:r>
              <a:rPr lang="es-ES" sz="1600" b="1" baseline="30000" dirty="0" smtClean="0"/>
              <a:t>th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October</a:t>
            </a:r>
            <a:r>
              <a:rPr lang="es-ES" sz="1600" b="1" dirty="0" smtClean="0"/>
              <a:t> 2016</a:t>
            </a:r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VII. Calendar for the next meetings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31" y="1428998"/>
            <a:ext cx="7057408" cy="417363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619672" y="3068960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flow control.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Measurement principles for gas &amp; quality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the matching process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allocation of gas quantities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Communication procedures in exceptional events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Settlement of disputes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Amendment process of Interconnection Agreement</a:t>
            </a:r>
          </a:p>
          <a:p>
            <a:pPr marL="268288" indent="-268288" algn="just"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Common data exchange solutions </a:t>
            </a: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55576" y="1772816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IA 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>
                <a:ea typeface="Arial Unicode MS" pitchFamily="34" charset="-128"/>
              </a:rPr>
              <a:t>Pirineos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already </a:t>
            </a:r>
            <a:r>
              <a:rPr lang="en-US" dirty="0" smtClean="0">
                <a:ea typeface="Arial Unicode MS" pitchFamily="34" charset="-128"/>
              </a:rPr>
              <a:t>received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IA </a:t>
            </a:r>
            <a:r>
              <a:rPr lang="en-US" dirty="0">
                <a:ea typeface="Arial Unicode MS" pitchFamily="34" charset="-128"/>
              </a:rPr>
              <a:t>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 smtClean="0">
                <a:ea typeface="Arial Unicode MS" pitchFamily="34" charset="-128"/>
              </a:rPr>
              <a:t>Ibérico</a:t>
            </a:r>
            <a:r>
              <a:rPr lang="en-US" b="1" u="sng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committed by </a:t>
            </a:r>
            <a:r>
              <a:rPr lang="en-US" dirty="0">
                <a:ea typeface="Arial Unicode MS" pitchFamily="34" charset="-128"/>
              </a:rPr>
              <a:t>the end of </a:t>
            </a:r>
            <a:r>
              <a:rPr lang="en-US" dirty="0" smtClean="0">
                <a:ea typeface="Arial Unicode MS" pitchFamily="34" charset="-128"/>
              </a:rPr>
              <a:t>July </a:t>
            </a:r>
            <a:endParaRPr lang="en-US" dirty="0">
              <a:ea typeface="Arial Unicode MS" pitchFamily="34" charset="-128"/>
            </a:endParaRP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Issues </a:t>
            </a:r>
            <a:r>
              <a:rPr lang="en-US" dirty="0">
                <a:ea typeface="Arial Unicode MS" pitchFamily="34" charset="-128"/>
              </a:rPr>
              <a:t>to be addressed in the IA: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099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766308" y="2708920"/>
            <a:ext cx="69847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flow control.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Designate the TSO who is responsible for steering the gas flow across IP.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Matching process.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OBA correction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Flow control arrangements.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Quantity of gas.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Measurement </a:t>
            </a:r>
            <a:r>
              <a:rPr lang="en-US" sz="1400" dirty="0">
                <a:solidFill>
                  <a:srgbClr val="3366CC"/>
                </a:solidFill>
              </a:rPr>
              <a:t>principles for gas &amp; quality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Description of the metering station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Gas quality parameters and ranges.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Data validation.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Data frequency and content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Signals and alarms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Access to measurement facility, verification, modification, calibration, etc.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Etc.</a:t>
            </a:r>
          </a:p>
          <a:p>
            <a:pPr marL="0" lvl="1" algn="just">
              <a:defRPr/>
            </a:pPr>
            <a:endParaRPr lang="en-US" dirty="0" smtClean="0">
              <a:solidFill>
                <a:srgbClr val="3366CC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55576" y="1601334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IA 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>
                <a:ea typeface="Arial Unicode MS" pitchFamily="34" charset="-128"/>
              </a:rPr>
              <a:t>Pirineos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already </a:t>
            </a:r>
            <a:r>
              <a:rPr lang="en-US" dirty="0" smtClean="0">
                <a:ea typeface="Arial Unicode MS" pitchFamily="34" charset="-128"/>
              </a:rPr>
              <a:t>received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IA </a:t>
            </a:r>
            <a:r>
              <a:rPr lang="en-US" dirty="0">
                <a:ea typeface="Arial Unicode MS" pitchFamily="34" charset="-128"/>
              </a:rPr>
              <a:t>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 smtClean="0">
                <a:ea typeface="Arial Unicode MS" pitchFamily="34" charset="-128"/>
              </a:rPr>
              <a:t>Ibérico</a:t>
            </a:r>
            <a:r>
              <a:rPr lang="en-US" b="1" u="sng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committed by </a:t>
            </a:r>
            <a:r>
              <a:rPr lang="en-US" dirty="0">
                <a:ea typeface="Arial Unicode MS" pitchFamily="34" charset="-128"/>
              </a:rPr>
              <a:t>the end of </a:t>
            </a:r>
            <a:r>
              <a:rPr lang="en-US" dirty="0" smtClean="0">
                <a:ea typeface="Arial Unicode MS" pitchFamily="34" charset="-128"/>
              </a:rPr>
              <a:t>July </a:t>
            </a:r>
            <a:endParaRPr lang="en-US" dirty="0">
              <a:ea typeface="Arial Unicode MS" pitchFamily="34" charset="-128"/>
            </a:endParaRP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Issues </a:t>
            </a:r>
            <a:r>
              <a:rPr lang="en-US" dirty="0">
                <a:ea typeface="Arial Unicode MS" pitchFamily="34" charset="-128"/>
              </a:rPr>
              <a:t>to be addressed in the IA: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2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87624" y="2852936"/>
            <a:ext cx="69847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the matching process: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of the communication and processing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Matching rule for nominations and </a:t>
            </a:r>
            <a:r>
              <a:rPr lang="en-US" sz="1400" dirty="0" err="1" smtClean="0">
                <a:solidFill>
                  <a:srgbClr val="3366CC"/>
                </a:solidFill>
              </a:rPr>
              <a:t>renominations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Provision of data exchange for the matching process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</a:t>
            </a:r>
            <a:r>
              <a:rPr lang="en-US" sz="1400" dirty="0">
                <a:solidFill>
                  <a:srgbClr val="3366CC"/>
                </a:solidFill>
              </a:rPr>
              <a:t>for allocation of gas quantities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Operational Balancing Account: as close to zero as possible.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OBA takes into account characteristics of IP, </a:t>
            </a:r>
            <a:r>
              <a:rPr lang="en-US" sz="1400" dirty="0" err="1">
                <a:solidFill>
                  <a:srgbClr val="3366CC"/>
                </a:solidFill>
              </a:rPr>
              <a:t>linepack</a:t>
            </a:r>
            <a:r>
              <a:rPr lang="en-US" sz="1400" dirty="0">
                <a:solidFill>
                  <a:srgbClr val="3366CC"/>
                </a:solidFill>
              </a:rPr>
              <a:t>, capacities, gas flow dynamics.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If other rule different to OBA is followed this rule must be published and network users are invited to comment.</a:t>
            </a:r>
          </a:p>
          <a:p>
            <a:pPr marL="0" lvl="1" algn="just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4 Rectángulo"/>
          <p:cNvSpPr/>
          <p:nvPr/>
        </p:nvSpPr>
        <p:spPr>
          <a:xfrm>
            <a:off x="755576" y="1601334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IA 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>
                <a:ea typeface="Arial Unicode MS" pitchFamily="34" charset="-128"/>
              </a:rPr>
              <a:t>Pirineos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already </a:t>
            </a:r>
            <a:r>
              <a:rPr lang="en-US" dirty="0" smtClean="0">
                <a:ea typeface="Arial Unicode MS" pitchFamily="34" charset="-128"/>
              </a:rPr>
              <a:t>received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IA </a:t>
            </a:r>
            <a:r>
              <a:rPr lang="en-US" dirty="0">
                <a:ea typeface="Arial Unicode MS" pitchFamily="34" charset="-128"/>
              </a:rPr>
              <a:t>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 smtClean="0">
                <a:ea typeface="Arial Unicode MS" pitchFamily="34" charset="-128"/>
              </a:rPr>
              <a:t>Ibérico</a:t>
            </a:r>
            <a:r>
              <a:rPr lang="en-US" b="1" u="sng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committed by </a:t>
            </a:r>
            <a:r>
              <a:rPr lang="en-US" dirty="0">
                <a:ea typeface="Arial Unicode MS" pitchFamily="34" charset="-128"/>
              </a:rPr>
              <a:t>the end of </a:t>
            </a:r>
            <a:r>
              <a:rPr lang="en-US" dirty="0" smtClean="0">
                <a:ea typeface="Arial Unicode MS" pitchFamily="34" charset="-128"/>
              </a:rPr>
              <a:t>July </a:t>
            </a:r>
            <a:endParaRPr lang="en-US" dirty="0">
              <a:ea typeface="Arial Unicode MS" pitchFamily="34" charset="-128"/>
            </a:endParaRP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Issues </a:t>
            </a:r>
            <a:r>
              <a:rPr lang="en-US" dirty="0">
                <a:ea typeface="Arial Unicode MS" pitchFamily="34" charset="-128"/>
              </a:rPr>
              <a:t>to be addressed in the IA: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87624" y="2564904"/>
            <a:ext cx="80648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Communication procedures in exceptional events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Possible impact on quantities and quality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Possible impact on confirmed quantities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Expected and actual end of the exceptional event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3366CC"/>
                </a:solidFill>
              </a:rPr>
              <a:t>Settlement of disputes.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3366CC"/>
                </a:solidFill>
              </a:rPr>
              <a:t>Amendment process </a:t>
            </a:r>
          </a:p>
          <a:p>
            <a:pPr lvl="1"/>
            <a:endParaRPr lang="en-US" sz="1400" dirty="0" smtClean="0">
              <a:solidFill>
                <a:srgbClr val="3366CC"/>
              </a:solidFill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Gas </a:t>
            </a: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quality Data Publication. (Art. 16)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Once per hour during the gas day (</a:t>
            </a:r>
            <a:r>
              <a:rPr lang="en-US" sz="1400" dirty="0" err="1">
                <a:solidFill>
                  <a:srgbClr val="3366CC"/>
                </a:solidFill>
                <a:ea typeface="Arial Unicode MS" pitchFamily="34" charset="-128"/>
              </a:rPr>
              <a:t>Wobbe</a:t>
            </a: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 index and GCV) every IP.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Data availability, for so long?</a:t>
            </a:r>
          </a:p>
          <a:p>
            <a:pPr lvl="1" algn="just"/>
            <a:endParaRPr lang="en-US" sz="1400" dirty="0">
              <a:solidFill>
                <a:srgbClr val="3366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3366CC"/>
                </a:solidFill>
              </a:rPr>
              <a:t>Information provision on short term gas quality variation. (Art. 17)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</a:rPr>
              <a:t>List of parties to receive gas quality information</a:t>
            </a:r>
            <a:r>
              <a:rPr lang="en-US" sz="1400" dirty="0" smtClean="0">
                <a:solidFill>
                  <a:srgbClr val="3366CC"/>
                </a:solidFill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3366CC"/>
              </a:solidFill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Common data exchange solutions (Art. 20 to 24)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Document based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Integrated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Interactive data exchange</a:t>
            </a:r>
          </a:p>
          <a:p>
            <a:pPr algn="just"/>
            <a:endParaRPr lang="en-US" sz="1400" dirty="0">
              <a:solidFill>
                <a:srgbClr val="3366CC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4 Rectángulo"/>
          <p:cNvSpPr/>
          <p:nvPr/>
        </p:nvSpPr>
        <p:spPr>
          <a:xfrm>
            <a:off x="755576" y="160133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IA 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>
                <a:ea typeface="Arial Unicode MS" pitchFamily="34" charset="-128"/>
              </a:rPr>
              <a:t>Pirineos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already </a:t>
            </a:r>
            <a:r>
              <a:rPr lang="en-US" dirty="0" smtClean="0">
                <a:ea typeface="Arial Unicode MS" pitchFamily="34" charset="-128"/>
              </a:rPr>
              <a:t>received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IA </a:t>
            </a:r>
            <a:r>
              <a:rPr lang="en-US" dirty="0">
                <a:ea typeface="Arial Unicode MS" pitchFamily="34" charset="-128"/>
              </a:rPr>
              <a:t>for </a:t>
            </a:r>
            <a:r>
              <a:rPr lang="en-US" b="1" u="sng" dirty="0">
                <a:ea typeface="Arial Unicode MS" pitchFamily="34" charset="-128"/>
              </a:rPr>
              <a:t>VIP </a:t>
            </a:r>
            <a:r>
              <a:rPr lang="en-US" b="1" u="sng" dirty="0" err="1" smtClean="0">
                <a:ea typeface="Arial Unicode MS" pitchFamily="34" charset="-128"/>
              </a:rPr>
              <a:t>Ibérico</a:t>
            </a:r>
            <a:r>
              <a:rPr lang="en-US" b="1" u="sng" dirty="0"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committed by </a:t>
            </a:r>
            <a:r>
              <a:rPr lang="en-US" dirty="0">
                <a:ea typeface="Arial Unicode MS" pitchFamily="34" charset="-128"/>
              </a:rPr>
              <a:t>the end of </a:t>
            </a:r>
            <a:r>
              <a:rPr lang="en-US" dirty="0" smtClean="0">
                <a:ea typeface="Arial Unicode MS" pitchFamily="34" charset="-128"/>
              </a:rPr>
              <a:t>July </a:t>
            </a:r>
            <a:endParaRPr lang="en-US" dirty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Issues </a:t>
            </a:r>
            <a:r>
              <a:rPr lang="en-US" dirty="0">
                <a:ea typeface="Arial Unicode MS" pitchFamily="34" charset="-128"/>
              </a:rPr>
              <a:t>to be addressed in the IA: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7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Interoperability NC. Implementation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204864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smtClean="0">
                <a:ea typeface="Arial Unicode MS" pitchFamily="34" charset="-128"/>
              </a:rPr>
              <a:t>Implementation</a:t>
            </a:r>
          </a:p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Interconnection Agreement </a:t>
            </a:r>
            <a:r>
              <a:rPr lang="en-US" dirty="0">
                <a:solidFill>
                  <a:srgbClr val="00B0F0"/>
                </a:solidFill>
                <a:ea typeface="Arial Unicode MS" pitchFamily="34" charset="-128"/>
              </a:rPr>
              <a:t>(TSO</a:t>
            </a:r>
            <a:r>
              <a:rPr lang="en-US" dirty="0" smtClean="0">
                <a:solidFill>
                  <a:srgbClr val="00B0F0"/>
                </a:solidFill>
                <a:ea typeface="Arial Unicode MS" pitchFamily="34" charset="-128"/>
              </a:rPr>
              <a:t>)</a:t>
            </a:r>
            <a:r>
              <a:rPr lang="en-US" b="1" dirty="0" smtClean="0">
                <a:ea typeface="Arial Unicode MS" pitchFamily="34" charset="-128"/>
              </a:rPr>
              <a:t>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err="1" smtClean="0"/>
              <a:t>Interconnection</a:t>
            </a:r>
            <a:r>
              <a:rPr lang="fr-FR" dirty="0" smtClean="0"/>
              <a:t> </a:t>
            </a:r>
            <a:r>
              <a:rPr lang="fr-FR" dirty="0"/>
              <a:t>Agreement Template : </a:t>
            </a:r>
            <a:r>
              <a:rPr lang="fr-FR" dirty="0" err="1">
                <a:solidFill>
                  <a:srgbClr val="0000FF"/>
                </a:solidFill>
                <a:hlinkClick r:id="rId2"/>
              </a:rPr>
              <a:t>published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on </a:t>
            </a:r>
            <a:r>
              <a:rPr lang="fr-FR" dirty="0" smtClean="0"/>
              <a:t>11</a:t>
            </a:r>
            <a:r>
              <a:rPr lang="fr-FR" baseline="30000" dirty="0" smtClean="0"/>
              <a:t>th</a:t>
            </a:r>
            <a:r>
              <a:rPr lang="fr-FR" baseline="30000" dirty="0" smtClean="0"/>
              <a:t> </a:t>
            </a:r>
            <a:r>
              <a:rPr lang="fr-FR" dirty="0"/>
              <a:t>April 2016 </a:t>
            </a: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dirty="0" err="1" smtClean="0"/>
              <a:t>Committed</a:t>
            </a:r>
            <a:r>
              <a:rPr lang="es-ES" dirty="0" smtClean="0"/>
              <a:t> </a:t>
            </a:r>
            <a:r>
              <a:rPr lang="es-ES" dirty="0" err="1" smtClean="0"/>
              <a:t>deadlines</a:t>
            </a:r>
            <a:r>
              <a:rPr lang="es-ES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France-Spain</a:t>
            </a:r>
            <a:r>
              <a:rPr lang="en-US" sz="1600" dirty="0" smtClean="0"/>
              <a:t>. </a:t>
            </a:r>
            <a:r>
              <a:rPr lang="en-US" sz="1600" dirty="0"/>
              <a:t>IA at the </a:t>
            </a:r>
            <a:r>
              <a:rPr lang="en-US" sz="1600" dirty="0">
                <a:solidFill>
                  <a:srgbClr val="0000FF"/>
                </a:solidFill>
              </a:rPr>
              <a:t>end of June 2016</a:t>
            </a:r>
            <a:r>
              <a:rPr lang="en-US" sz="1600" dirty="0"/>
              <a:t> + 2 months of public </a:t>
            </a:r>
            <a:r>
              <a:rPr lang="en-US" sz="1600" dirty="0" smtClean="0"/>
              <a:t>consultation        </a:t>
            </a:r>
            <a:r>
              <a:rPr lang="en-US" sz="1600" b="1" u="sng" dirty="0" smtClean="0"/>
              <a:t>sent by email on 15</a:t>
            </a:r>
            <a:r>
              <a:rPr lang="en-US" sz="1600" b="1" u="sng" baseline="30000" dirty="0" smtClean="0"/>
              <a:t>th</a:t>
            </a:r>
            <a:r>
              <a:rPr lang="en-US" sz="1600" b="1" u="sng" dirty="0" smtClean="0"/>
              <a:t> July</a:t>
            </a:r>
            <a:endParaRPr lang="es-ES" sz="1600" b="1" u="sng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Portugal-Spain</a:t>
            </a:r>
            <a:r>
              <a:rPr lang="en-US" sz="1600" dirty="0" smtClean="0"/>
              <a:t>. </a:t>
            </a:r>
            <a:r>
              <a:rPr lang="en-US" sz="1600" dirty="0"/>
              <a:t>IA at the </a:t>
            </a:r>
            <a:r>
              <a:rPr lang="en-US" sz="1600" dirty="0">
                <a:solidFill>
                  <a:srgbClr val="0000FF"/>
                </a:solidFill>
              </a:rPr>
              <a:t>end of July 2016 </a:t>
            </a:r>
            <a:r>
              <a:rPr lang="en-US" sz="1600" dirty="0"/>
              <a:t>+ 2 months of public </a:t>
            </a:r>
            <a:r>
              <a:rPr lang="en-US" sz="1600" dirty="0" smtClean="0"/>
              <a:t>consultation </a:t>
            </a:r>
            <a:endParaRPr lang="es-ES" sz="1600" dirty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/>
              <a:t>Other adaptations to the IO NC (TSO)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b="1" dirty="0">
                <a:ea typeface="Arial Unicode MS" pitchFamily="34" charset="-128"/>
              </a:rPr>
              <a:t>NRAs assessment </a:t>
            </a:r>
            <a:r>
              <a:rPr lang="en-US" dirty="0">
                <a:ea typeface="Arial Unicode MS" pitchFamily="34" charset="-128"/>
              </a:rPr>
              <a:t>of the information received by the end of September (one month since formal communication).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</a:rPr>
              <a:t>Following positive evaluation: publication on the TSO’s web site.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B0F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Flecha derecha 1"/>
          <p:cNvSpPr/>
          <p:nvPr/>
        </p:nvSpPr>
        <p:spPr>
          <a:xfrm>
            <a:off x="3419872" y="4326112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06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704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Spain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CNMC’s </a:t>
            </a:r>
            <a:r>
              <a:rPr lang="en-US" dirty="0"/>
              <a:t>Circular 2/2015 establishing the balancing rules in the transmission network system – Jul. 2015 (Oct. 2016</a:t>
            </a:r>
            <a:r>
              <a:rPr lang="en-US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dirty="0" smtClean="0"/>
              <a:t>Issues already developed: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Nov 2015: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1" dirty="0" smtClean="0"/>
              <a:t>Information provision </a:t>
            </a:r>
            <a:r>
              <a:rPr lang="en-GB" dirty="0" smtClean="0"/>
              <a:t>by users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Rules for nomination/</a:t>
            </a:r>
            <a:r>
              <a:rPr lang="en-GB" dirty="0" err="1" smtClean="0"/>
              <a:t>renominations</a:t>
            </a:r>
            <a:endParaRPr lang="en-GB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December 2015: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Come into operation the </a:t>
            </a:r>
            <a:r>
              <a:rPr lang="en-GB" b="1" dirty="0" smtClean="0"/>
              <a:t>trading platform</a:t>
            </a:r>
            <a:r>
              <a:rPr lang="en-GB" dirty="0" smtClean="0"/>
              <a:t>: MIBGAS</a:t>
            </a:r>
            <a:endParaRPr lang="en-GB" b="1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March 2016: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dirty="0" smtClean="0"/>
              <a:t>Procedure for </a:t>
            </a:r>
            <a:r>
              <a:rPr lang="en-GB" b="1" dirty="0" smtClean="0"/>
              <a:t>accreditation</a:t>
            </a:r>
            <a:r>
              <a:rPr lang="en-GB" dirty="0" smtClean="0"/>
              <a:t> of users  </a:t>
            </a:r>
            <a:endParaRPr lang="en-GB"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dirty="0" smtClean="0"/>
              <a:t>12</a:t>
            </a:r>
            <a:r>
              <a:rPr lang="en-GB" baseline="30000" dirty="0" smtClean="0"/>
              <a:t>nd</a:t>
            </a:r>
            <a:r>
              <a:rPr lang="en-GB" dirty="0" smtClean="0"/>
              <a:t> May 2016:</a:t>
            </a:r>
            <a:endParaRPr lang="en-GB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dirty="0"/>
              <a:t>Methodology of imbalance prices, neutrality charges and invoicing procedure - CNMC Resolution</a:t>
            </a:r>
          </a:p>
          <a:p>
            <a:pPr lvl="1" algn="just"/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www.cnmc.es/es-es/energ%C3%ADa/circularesenerg%C3%ADa.aspx?udt_2808_param_detail=48404</a:t>
            </a:r>
            <a:endParaRPr lang="en-US" sz="1200" dirty="0" smtClean="0"/>
          </a:p>
          <a:p>
            <a:pPr lvl="1" algn="just"/>
            <a:endParaRPr lang="en-US" sz="1200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810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6e2d9569-5aa4-4fff-b54e-9c5fca05e484">0 - 38th IG_Meeting guide v2.pptx</AcerDocumentName>
    <_dlc_DocId xmlns="985daa2e-53d8-4475-82b8-9c7d25324e34">ACER-2016-42013</_dlc_DocId>
    <_dlc_DocIdUrl xmlns="985daa2e-53d8-4475-82b8-9c7d25324e34">
      <Url>https://extranet.acer.europa.eu/Events/38th-IG-Meeting/_layouts/DocIdRedir.aspx?ID=ACER-2016-42013</Url>
      <Description>ACER-2016-42013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15241E2DBA0C4BA1873A4417A9E518" ma:contentTypeVersion="30" ma:contentTypeDescription="Create a new document." ma:contentTypeScope="" ma:versionID="8311ee72b38e64c97b42f788b6f49fd3">
  <xsd:schema xmlns:xsd="http://www.w3.org/2001/XMLSchema" xmlns:xs="http://www.w3.org/2001/XMLSchema" xmlns:p="http://schemas.microsoft.com/office/2006/metadata/properties" xmlns:ns2="985daa2e-53d8-4475-82b8-9c7d25324e34" xmlns:ns3="6e2d9569-5aa4-4fff-b54e-9c5fca05e484" targetNamespace="http://schemas.microsoft.com/office/2006/metadata/properties" ma:root="true" ma:fieldsID="c8cc4a8ba7aec9e4bd38a99710be438e" ns2:_="" ns3:_="">
    <xsd:import namespace="985daa2e-53d8-4475-82b8-9c7d25324e34"/>
    <xsd:import namespace="6e2d9569-5aa4-4fff-b54e-9c5fca05e48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d9569-5aa4-4fff-b54e-9c5fca05e484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9B76E9-69FD-4A31-9A9C-28E0441D2FF7}"/>
</file>

<file path=customXml/itemProps2.xml><?xml version="1.0" encoding="utf-8"?>
<ds:datastoreItem xmlns:ds="http://schemas.openxmlformats.org/officeDocument/2006/customXml" ds:itemID="{7A416E8B-0BA4-4EBA-8DE7-31B64F451865}"/>
</file>

<file path=customXml/itemProps3.xml><?xml version="1.0" encoding="utf-8"?>
<ds:datastoreItem xmlns:ds="http://schemas.openxmlformats.org/officeDocument/2006/customXml" ds:itemID="{DEEAD305-1768-4DDC-9434-951A7711AC3A}"/>
</file>

<file path=customXml/itemProps4.xml><?xml version="1.0" encoding="utf-8"?>
<ds:datastoreItem xmlns:ds="http://schemas.openxmlformats.org/officeDocument/2006/customXml" ds:itemID="{575DC0EE-1732-4A1F-909A-59A00A4FA2E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15742</TotalTime>
  <Words>1705</Words>
  <Application>Microsoft Office PowerPoint</Application>
  <PresentationFormat>Presentación en pantalla (4:3)</PresentationFormat>
  <Paragraphs>265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24</vt:i4>
      </vt:variant>
    </vt:vector>
  </HeadingPairs>
  <TitlesOfParts>
    <vt:vector size="46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Yunta Huete, Raúl</cp:lastModifiedBy>
  <cp:revision>2096</cp:revision>
  <cp:lastPrinted>2016-05-30T10:49:38Z</cp:lastPrinted>
  <dcterms:created xsi:type="dcterms:W3CDTF">2008-11-21T11:47:24Z</dcterms:created>
  <dcterms:modified xsi:type="dcterms:W3CDTF">2016-07-18T07:09:58Z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0x010100A815241E2DBA0C4BA1873A4417A9E518</vt:lpwstr>
  </property>
  <property fmtid="{D5CDD505-2E9C-101B-9397-08002B2CF9AE}" pid="3" name="_dlc_DocIdItemGuid">
    <vt:lpwstr>a5e14a9c-31aa-494a-803b-ebb0c961099a</vt:lpwstr>
  </property>
</Properties>
</file>